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7"/>
  </p:notesMasterIdLst>
  <p:handoutMasterIdLst>
    <p:handoutMasterId r:id="rId8"/>
  </p:handoutMasterIdLst>
  <p:sldIdLst>
    <p:sldId id="256" r:id="rId2"/>
    <p:sldId id="257" r:id="rId3"/>
    <p:sldId id="258" r:id="rId4"/>
    <p:sldId id="259" r:id="rId5"/>
    <p:sldId id="266" r:id="rId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r>
              <a:rPr lang="en-US" smtClean="0"/>
              <a:t>www.prosperasoft.com info@prosperasoft.com</a:t>
            </a:r>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1ABA5AC7-8900-4AB2-B0E1-1F4EE7F24F07}" type="datetimeFigureOut">
              <a:rPr lang="en-US" smtClean="0"/>
              <a:pPr/>
              <a:t>4/23/2012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D038DFB-B1AC-4B97-B6DD-369ABCFD5375}" type="slidenum">
              <a:rPr lang="en-US" smtClean="0"/>
              <a:pPr/>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r>
              <a:rPr lang="en-US" smtClean="0"/>
              <a:t>www.prosperasoft.com info@prosperasoft.com</a:t>
            </a: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DAAEA18-41DA-4636-BC76-79E17BE453C2}" type="datetimeFigureOut">
              <a:rPr lang="en-US" smtClean="0"/>
              <a:pPr/>
              <a:t>4/23/2012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0DBE859-5A12-4EEA-B5AD-E427D050791E}" type="slidenum">
              <a:rPr lang="en-US" smtClean="0"/>
              <a:pPr/>
              <a:t>‹#›</a:t>
            </a:fld>
            <a:endParaRPr lang="en-US"/>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DBE859-5A12-4EEA-B5AD-E427D050791E}" type="slidenum">
              <a:rPr lang="en-US" smtClean="0"/>
              <a:pPr/>
              <a:t>1</a:t>
            </a:fld>
            <a:endParaRPr lang="en-US"/>
          </a:p>
        </p:txBody>
      </p:sp>
      <p:sp>
        <p:nvSpPr>
          <p:cNvPr id="5" name="Header Placeholder 4"/>
          <p:cNvSpPr>
            <a:spLocks noGrp="1"/>
          </p:cNvSpPr>
          <p:nvPr>
            <p:ph type="hdr" sz="quarter" idx="11"/>
          </p:nvPr>
        </p:nvSpPr>
        <p:spPr/>
        <p:txBody>
          <a:bodyPr/>
          <a:lstStyle/>
          <a:p>
            <a:r>
              <a:rPr lang="en-US" smtClean="0"/>
              <a:t>www.prosperasoft.com info@prosperasoft.com</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07DA304-24E8-4041-822D-B520C0CCBC53}" type="datetime1">
              <a:rPr lang="en-US" smtClean="0"/>
              <a:pPr/>
              <a:t>4/23/2012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0BEF2D7-0BFC-4A31-B32E-015B2D27C1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C7D4AC-14C7-446F-B011-7B82EAA4DEC4}" type="datetime1">
              <a:rPr lang="en-US" smtClean="0"/>
              <a:pPr/>
              <a:t>4/23/2012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BEF2D7-0BFC-4A31-B32E-015B2D27C1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A7E25D-EDA3-40A3-A978-33ED112361A1}" type="datetime1">
              <a:rPr lang="en-US" smtClean="0"/>
              <a:pPr/>
              <a:t>4/23/2012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BEF2D7-0BFC-4A31-B32E-015B2D27C1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77D42D-2497-4671-9453-DED4340F14C6}" type="datetime1">
              <a:rPr lang="en-US" smtClean="0"/>
              <a:pPr/>
              <a:t>4/23/2012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BEF2D7-0BFC-4A31-B32E-015B2D27C18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BC797F4-ADA8-48B8-BD6C-D35D1CCB06D9}" type="datetime1">
              <a:rPr lang="en-US" smtClean="0"/>
              <a:pPr/>
              <a:t>4/23/2012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BEF2D7-0BFC-4A31-B32E-015B2D27C18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849ADC-014A-4B90-B561-362B049D3D85}" type="datetime1">
              <a:rPr lang="en-US" smtClean="0"/>
              <a:pPr/>
              <a:t>4/23/2012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BEF2D7-0BFC-4A31-B32E-015B2D27C18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C1E923-3D0B-49C9-91AA-A8B8C0A4EEAC}" type="datetime1">
              <a:rPr lang="en-US" smtClean="0"/>
              <a:pPr/>
              <a:t>4/23/2012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0BEF2D7-0BFC-4A31-B32E-015B2D27C1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32DDC25-7DDE-41ED-9089-A0D953745880}" type="datetime1">
              <a:rPr lang="en-US" smtClean="0"/>
              <a:pPr/>
              <a:t>4/23/2012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0BEF2D7-0BFC-4A31-B32E-015B2D27C18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3464F8B-33D7-40FE-AB39-E7DD9415BE0A}" type="datetime1">
              <a:rPr lang="en-US" smtClean="0"/>
              <a:pPr/>
              <a:t>4/23/2012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0BEF2D7-0BFC-4A31-B32E-015B2D27C1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F19CB84-A748-481B-B593-F9A8FBB92E4C}" type="datetime1">
              <a:rPr lang="en-US" smtClean="0"/>
              <a:pPr/>
              <a:t>4/23/2012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BEF2D7-0BFC-4A31-B32E-015B2D27C1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D7A4900-A9F7-4D59-946E-821C0FC238AC}" type="datetime1">
              <a:rPr lang="en-US" smtClean="0"/>
              <a:pPr/>
              <a:t>4/23/2012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0BEF2D7-0BFC-4A31-B32E-015B2D27C18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35104C5-A592-40DF-BE44-A92FE34619E9}" type="datetime1">
              <a:rPr lang="en-US" smtClean="0"/>
              <a:pPr/>
              <a:t>4/23/2012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0BEF2D7-0BFC-4A31-B32E-015B2D27C1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rosperasoft.com/" TargetMode="External"/><Relationship Id="rId2" Type="http://schemas.openxmlformats.org/officeDocument/2006/relationships/hyperlink" Target="mailto:info@prosperasoft.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Multi-DB Search Solutions</a:t>
            </a:r>
            <a:endParaRPr lang="en-US" dirty="0"/>
          </a:p>
        </p:txBody>
      </p:sp>
      <p:sp>
        <p:nvSpPr>
          <p:cNvPr id="3" name="Subtitle 2"/>
          <p:cNvSpPr>
            <a:spLocks noGrp="1"/>
          </p:cNvSpPr>
          <p:nvPr>
            <p:ph type="subTitle" idx="1"/>
          </p:nvPr>
        </p:nvSpPr>
        <p:spPr/>
        <p:txBody>
          <a:bodyPr/>
          <a:lstStyle/>
          <a:p>
            <a:r>
              <a:rPr lang="en-US" dirty="0" smtClean="0"/>
              <a:t>Case Study</a:t>
            </a:r>
            <a:endParaRPr lang="en-US" dirty="0"/>
          </a:p>
        </p:txBody>
      </p:sp>
      <p:pic>
        <p:nvPicPr>
          <p:cNvPr id="4" name="Picture 3" descr="logo.png"/>
          <p:cNvPicPr>
            <a:picLocks noChangeAspect="1"/>
          </p:cNvPicPr>
          <p:nvPr/>
        </p:nvPicPr>
        <p:blipFill>
          <a:blip r:embed="rId3"/>
          <a:stretch>
            <a:fillRect/>
          </a:stretch>
        </p:blipFill>
        <p:spPr>
          <a:xfrm>
            <a:off x="6324600" y="381000"/>
            <a:ext cx="2409524" cy="828571"/>
          </a:xfrm>
          <a:prstGeom prst="rect">
            <a:avLst/>
          </a:prstGeom>
        </p:spPr>
      </p:pic>
      <p:sp>
        <p:nvSpPr>
          <p:cNvPr id="5" name="Rectangle 4"/>
          <p:cNvSpPr/>
          <p:nvPr/>
        </p:nvSpPr>
        <p:spPr>
          <a:xfrm>
            <a:off x="0" y="5657671"/>
            <a:ext cx="8610600" cy="1200329"/>
          </a:xfrm>
          <a:prstGeom prst="rect">
            <a:avLst/>
          </a:prstGeom>
        </p:spPr>
        <p:txBody>
          <a:bodyPr wrap="square">
            <a:spAutoFit/>
          </a:bodyPr>
          <a:lstStyle/>
          <a:p>
            <a:r>
              <a:rPr lang="en-US" dirty="0" err="1" smtClean="0">
                <a:solidFill>
                  <a:srgbClr val="FFFF00"/>
                </a:solidFill>
              </a:rPr>
              <a:t>ProsperaSoft’s</a:t>
            </a:r>
            <a:r>
              <a:rPr lang="en-US" dirty="0" smtClean="0">
                <a:solidFill>
                  <a:srgbClr val="FFFF00"/>
                </a:solidFill>
              </a:rPr>
              <a:t> global sourcing model gives the maximum benefit to customers in terms of cost savings, improved quality, access to highly talented professionals, flexibility of operations and reduced time to market.</a:t>
            </a:r>
            <a:endParaRPr lang="en-US" dirty="0">
              <a:solidFill>
                <a:srgbClr val="FFFF00"/>
              </a:solidFill>
            </a:endParaRPr>
          </a:p>
        </p:txBody>
      </p:sp>
      <p:sp>
        <p:nvSpPr>
          <p:cNvPr id="6" name="Slide Number Placeholder 5"/>
          <p:cNvSpPr>
            <a:spLocks noGrp="1"/>
          </p:cNvSpPr>
          <p:nvPr>
            <p:ph type="sldNum" sz="quarter" idx="12"/>
          </p:nvPr>
        </p:nvSpPr>
        <p:spPr/>
        <p:txBody>
          <a:bodyPr/>
          <a:lstStyle/>
          <a:p>
            <a:fld id="{80BEF2D7-0BFC-4A31-B32E-015B2D27C186}" type="slidenum">
              <a:rPr lang="en-US" smtClean="0"/>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Client </a:t>
            </a:r>
            <a:r>
              <a:rPr lang="en-US" dirty="0" smtClean="0"/>
              <a:t>runs a online support system for multiple vendors offering same solution</a:t>
            </a:r>
          </a:p>
          <a:p>
            <a:r>
              <a:rPr lang="en-US" dirty="0" smtClean="0"/>
              <a:t>When a customer calls the call center executive has to ask each time about the service provider. This adds up to the total service time and also looses customer friendliness as executive is not able to identify the provider even after knowing the customer’s details since a vendor specific databases needs to be selected first to further fetch customer solution details</a:t>
            </a:r>
            <a:endParaRPr lang="en-US" dirty="0"/>
          </a:p>
        </p:txBody>
      </p:sp>
      <p:sp>
        <p:nvSpPr>
          <p:cNvPr id="3" name="Title 2"/>
          <p:cNvSpPr>
            <a:spLocks noGrp="1"/>
          </p:cNvSpPr>
          <p:nvPr>
            <p:ph type="title"/>
          </p:nvPr>
        </p:nvSpPr>
        <p:spPr/>
        <p:txBody>
          <a:bodyPr/>
          <a:lstStyle/>
          <a:p>
            <a:r>
              <a:rPr lang="en-US" dirty="0" smtClean="0"/>
              <a:t>Business Requirement</a:t>
            </a:r>
            <a:endParaRPr lang="en-US" dirty="0"/>
          </a:p>
        </p:txBody>
      </p:sp>
      <p:pic>
        <p:nvPicPr>
          <p:cNvPr id="4" name="Picture 3" descr="logo.png"/>
          <p:cNvPicPr>
            <a:picLocks noChangeAspect="1"/>
          </p:cNvPicPr>
          <p:nvPr/>
        </p:nvPicPr>
        <p:blipFill>
          <a:blip r:embed="rId2"/>
          <a:stretch>
            <a:fillRect/>
          </a:stretch>
        </p:blipFill>
        <p:spPr>
          <a:xfrm>
            <a:off x="6477000" y="228600"/>
            <a:ext cx="2409524" cy="828571"/>
          </a:xfrm>
          <a:prstGeom prst="rect">
            <a:avLst/>
          </a:prstGeom>
        </p:spPr>
      </p:pic>
      <p:sp>
        <p:nvSpPr>
          <p:cNvPr id="5" name="Slide Number Placeholder 4"/>
          <p:cNvSpPr>
            <a:spLocks noGrp="1"/>
          </p:cNvSpPr>
          <p:nvPr>
            <p:ph type="sldNum" sz="quarter" idx="12"/>
          </p:nvPr>
        </p:nvSpPr>
        <p:spPr/>
        <p:txBody>
          <a:bodyPr/>
          <a:lstStyle/>
          <a:p>
            <a:fld id="{80BEF2D7-0BFC-4A31-B32E-015B2D27C186}"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png"/>
          <p:cNvPicPr>
            <a:picLocks noChangeAspect="1"/>
          </p:cNvPicPr>
          <p:nvPr/>
        </p:nvPicPr>
        <p:blipFill>
          <a:blip r:embed="rId2"/>
          <a:stretch>
            <a:fillRect/>
          </a:stretch>
        </p:blipFill>
        <p:spPr>
          <a:xfrm>
            <a:off x="6400800" y="228600"/>
            <a:ext cx="2409524" cy="828571"/>
          </a:xfrm>
          <a:prstGeom prst="rect">
            <a:avLst/>
          </a:prstGeom>
        </p:spPr>
      </p:pic>
      <p:sp>
        <p:nvSpPr>
          <p:cNvPr id="39" name="Title 2"/>
          <p:cNvSpPr>
            <a:spLocks noGrp="1"/>
          </p:cNvSpPr>
          <p:nvPr>
            <p:ph type="title"/>
          </p:nvPr>
        </p:nvSpPr>
        <p:spPr>
          <a:xfrm>
            <a:off x="457200" y="381000"/>
            <a:ext cx="4876800" cy="715962"/>
          </a:xfrm>
        </p:spPr>
        <p:txBody>
          <a:bodyPr>
            <a:normAutofit fontScale="90000"/>
          </a:bodyPr>
          <a:lstStyle/>
          <a:p>
            <a:r>
              <a:rPr lang="en-US" dirty="0" smtClean="0"/>
              <a:t>Challenges</a:t>
            </a:r>
            <a:endParaRPr lang="en-US" dirty="0"/>
          </a:p>
        </p:txBody>
      </p:sp>
      <p:sp>
        <p:nvSpPr>
          <p:cNvPr id="24" name="Content Placeholder 1"/>
          <p:cNvSpPr>
            <a:spLocks noGrp="1"/>
          </p:cNvSpPr>
          <p:nvPr>
            <p:ph idx="1"/>
          </p:nvPr>
        </p:nvSpPr>
        <p:spPr>
          <a:xfrm>
            <a:off x="457200" y="1481328"/>
            <a:ext cx="8229600" cy="4525963"/>
          </a:xfrm>
        </p:spPr>
        <p:txBody>
          <a:bodyPr>
            <a:normAutofit/>
          </a:bodyPr>
          <a:lstStyle/>
          <a:p>
            <a:r>
              <a:rPr lang="en-US" dirty="0" smtClean="0"/>
              <a:t>A search across multiple databases needs to be performed for the customer details and identify the vendor db</a:t>
            </a:r>
          </a:p>
          <a:p>
            <a:r>
              <a:rPr lang="en-US" dirty="0" smtClean="0"/>
              <a:t>The search should be very fast and it should not result in customer waiting till the queries are performed over all databases</a:t>
            </a:r>
          </a:p>
          <a:p>
            <a:r>
              <a:rPr lang="en-US" dirty="0" smtClean="0"/>
              <a:t>A type ahead feature would be even more use full bu</a:t>
            </a:r>
            <a:r>
              <a:rPr lang="en-US" dirty="0" smtClean="0"/>
              <a:t>t data resided in multiple databases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err="1" smtClean="0"/>
              <a:t>Prosperasoft</a:t>
            </a:r>
            <a:r>
              <a:rPr lang="en-US" dirty="0" smtClean="0"/>
              <a:t> developed a db crawler which would crawl all the DB initially.</a:t>
            </a:r>
          </a:p>
          <a:p>
            <a:r>
              <a:rPr lang="en-US" dirty="0" smtClean="0"/>
              <a:t>The indexes will be db independent but would capture the customer details along the DB from where the record came to the index.</a:t>
            </a:r>
          </a:p>
          <a:p>
            <a:r>
              <a:rPr lang="en-US" dirty="0" err="1" smtClean="0"/>
              <a:t>Solr</a:t>
            </a:r>
            <a:r>
              <a:rPr lang="en-US" dirty="0" smtClean="0"/>
              <a:t> was users as the choice of search engine and runtime/bulk indexing capabilities were build in.</a:t>
            </a:r>
          </a:p>
          <a:p>
            <a:r>
              <a:rPr lang="en-US" dirty="0" smtClean="0"/>
              <a:t>The search is now performed within milliseconds across all databases and executive was easily able to identify the vendor DB since indexes has that information already available. </a:t>
            </a:r>
          </a:p>
          <a:p>
            <a:r>
              <a:rPr lang="en-US" dirty="0" smtClean="0"/>
              <a:t>This reduces the additional step of asking customers about the vendor details and DB selection was automatic which increased customer satisfaction</a:t>
            </a:r>
            <a:endParaRPr lang="en-US" dirty="0"/>
          </a:p>
        </p:txBody>
      </p:sp>
      <p:sp>
        <p:nvSpPr>
          <p:cNvPr id="3" name="Title 2"/>
          <p:cNvSpPr>
            <a:spLocks noGrp="1"/>
          </p:cNvSpPr>
          <p:nvPr>
            <p:ph type="title"/>
          </p:nvPr>
        </p:nvSpPr>
        <p:spPr/>
        <p:txBody>
          <a:bodyPr>
            <a:normAutofit/>
          </a:bodyPr>
          <a:lstStyle/>
          <a:p>
            <a:r>
              <a:rPr lang="en-US" dirty="0" smtClean="0"/>
              <a:t>Solution </a:t>
            </a:r>
            <a:r>
              <a:rPr lang="en-US" dirty="0" err="1" smtClean="0"/>
              <a:t>highlighs</a:t>
            </a:r>
            <a:endParaRPr lang="en-US" dirty="0"/>
          </a:p>
        </p:txBody>
      </p:sp>
      <p:pic>
        <p:nvPicPr>
          <p:cNvPr id="4" name="Picture 3" descr="logo.png"/>
          <p:cNvPicPr>
            <a:picLocks noChangeAspect="1"/>
          </p:cNvPicPr>
          <p:nvPr/>
        </p:nvPicPr>
        <p:blipFill>
          <a:blip r:embed="rId2"/>
          <a:stretch>
            <a:fillRect/>
          </a:stretch>
        </p:blipFill>
        <p:spPr>
          <a:xfrm>
            <a:off x="6400800" y="228600"/>
            <a:ext cx="2409524" cy="828571"/>
          </a:xfrm>
          <a:prstGeom prst="rect">
            <a:avLst/>
          </a:prstGeom>
        </p:spPr>
      </p:pic>
      <p:sp>
        <p:nvSpPr>
          <p:cNvPr id="5" name="Slide Number Placeholder 4"/>
          <p:cNvSpPr>
            <a:spLocks noGrp="1"/>
          </p:cNvSpPr>
          <p:nvPr>
            <p:ph type="sldNum" sz="quarter" idx="12"/>
          </p:nvPr>
        </p:nvSpPr>
        <p:spPr/>
        <p:txBody>
          <a:bodyPr/>
          <a:lstStyle/>
          <a:p>
            <a:fld id="{80BEF2D7-0BFC-4A31-B32E-015B2D27C186}"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Contact us </a:t>
            </a:r>
          </a:p>
          <a:p>
            <a:r>
              <a:rPr lang="en-US" dirty="0" smtClean="0">
                <a:hlinkClick r:id="rId2"/>
              </a:rPr>
              <a:t>Email: info@prosperasoft.com</a:t>
            </a:r>
            <a:endParaRPr lang="en-US" dirty="0" smtClean="0"/>
          </a:p>
          <a:p>
            <a:r>
              <a:rPr lang="en-US" dirty="0" smtClean="0"/>
              <a:t>Visit us at </a:t>
            </a:r>
            <a:r>
              <a:rPr lang="en-US" dirty="0" smtClean="0">
                <a:hlinkClick r:id="rId3"/>
              </a:rPr>
              <a:t>www.prosperasoft.com</a:t>
            </a:r>
            <a:endParaRPr lang="en-US" dirty="0" smtClean="0"/>
          </a:p>
          <a:p>
            <a:endParaRPr lang="en-US" dirty="0" smtClean="0"/>
          </a:p>
        </p:txBody>
      </p:sp>
      <p:sp>
        <p:nvSpPr>
          <p:cNvPr id="3" name="Title 2"/>
          <p:cNvSpPr>
            <a:spLocks noGrp="1"/>
          </p:cNvSpPr>
          <p:nvPr>
            <p:ph type="title"/>
          </p:nvPr>
        </p:nvSpPr>
        <p:spPr/>
        <p:txBody>
          <a:bodyPr>
            <a:normAutofit/>
          </a:bodyPr>
          <a:lstStyle/>
          <a:p>
            <a:r>
              <a:rPr lang="en-US" dirty="0" smtClean="0"/>
              <a:t>Need more details?</a:t>
            </a:r>
            <a:endParaRPr lang="en-US" dirty="0"/>
          </a:p>
        </p:txBody>
      </p:sp>
      <p:pic>
        <p:nvPicPr>
          <p:cNvPr id="4" name="Picture 3" descr="logo.png"/>
          <p:cNvPicPr>
            <a:picLocks noChangeAspect="1"/>
          </p:cNvPicPr>
          <p:nvPr/>
        </p:nvPicPr>
        <p:blipFill>
          <a:blip r:embed="rId4"/>
          <a:stretch>
            <a:fillRect/>
          </a:stretch>
        </p:blipFill>
        <p:spPr>
          <a:xfrm>
            <a:off x="6400800" y="228600"/>
            <a:ext cx="2409524" cy="828571"/>
          </a:xfrm>
          <a:prstGeom prst="rect">
            <a:avLst/>
          </a:prstGeom>
        </p:spPr>
      </p:pic>
      <p:sp>
        <p:nvSpPr>
          <p:cNvPr id="5" name="Slide Number Placeholder 4"/>
          <p:cNvSpPr>
            <a:spLocks noGrp="1"/>
          </p:cNvSpPr>
          <p:nvPr>
            <p:ph type="sldNum" sz="quarter" idx="12"/>
          </p:nvPr>
        </p:nvSpPr>
        <p:spPr/>
        <p:txBody>
          <a:bodyPr/>
          <a:lstStyle/>
          <a:p>
            <a:fld id="{80BEF2D7-0BFC-4A31-B32E-015B2D27C186}" type="slidenum">
              <a:rPr lang="en-US" smtClean="0"/>
              <a:pPr/>
              <a:t>5</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TotalTime>
  <Words>297</Words>
  <Application>Microsoft Office PowerPoint</Application>
  <PresentationFormat>On-screen Show (4:3)</PresentationFormat>
  <Paragraphs>26</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Multi-DB Search Solutions</vt:lpstr>
      <vt:lpstr>Business Requirement</vt:lpstr>
      <vt:lpstr>Challenges</vt:lpstr>
      <vt:lpstr>Solution highlighs</vt:lpstr>
      <vt:lpstr>Need more details?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32</cp:revision>
  <dcterms:created xsi:type="dcterms:W3CDTF">2012-04-23T15:22:37Z</dcterms:created>
  <dcterms:modified xsi:type="dcterms:W3CDTF">2012-04-23T16:12:56Z</dcterms:modified>
</cp:coreProperties>
</file>